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5" r:id="rId3"/>
    <p:sldId id="266" r:id="rId4"/>
    <p:sldId id="261" r:id="rId5"/>
    <p:sldId id="259" r:id="rId6"/>
    <p:sldId id="262" r:id="rId7"/>
    <p:sldId id="258" r:id="rId8"/>
    <p:sldId id="263" r:id="rId9"/>
    <p:sldId id="256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520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5883A-A8D6-4B9B-AD65-DDA93E3B3800}" type="datetime2">
              <a:rPr lang="en-US" smtClean="0"/>
              <a:t>Friday, May 12, 2023</a:t>
            </a:fld>
            <a:r>
              <a:rPr lang="en-US" dirty="0"/>
              <a:t> @ </a:t>
            </a:r>
            <a:fld id="{92FAABDE-DCA4-4E10-A98E-0F7000D1FF71}" type="datetime10">
              <a:rPr lang="en-US" smtClean="0"/>
              <a:t>09:58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F59A3-F33C-4AA2-8D7D-76860B021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3176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C54E-D4EB-4E60-BFE6-055CA0AE20C2}" type="datetimeFigureOut">
              <a:rPr lang="en-AU" smtClean="0"/>
              <a:t>12/05/2023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9E1F1-6B50-4B78-8B45-0A6D592263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195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4AF9-4F6E-4BF1-AA7C-F0511F763B85}" type="datetime1">
              <a:rPr lang="en-AU" smtClean="0"/>
              <a:t>12/05/2023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298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74C-1948-42EF-837A-A3553276B62F}" type="datetime1">
              <a:rPr lang="en-AU" smtClean="0"/>
              <a:t>12/05/2023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893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C089-105B-421B-83FE-FC9DB2B852B3}" type="datetime1">
              <a:rPr lang="en-AU" smtClean="0"/>
              <a:t>12/05/2023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921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BC7-86DA-461A-8B6D-49863FDAA49C}" type="datetime1">
              <a:rPr lang="en-AU" smtClean="0"/>
              <a:t>12/05/2023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E8E8A-6367-1296-6AEE-B58BC1CEB2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042" y="0"/>
            <a:ext cx="2473958" cy="109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9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9CBF-C975-474A-858A-3D18B3076D6F}" type="datetime1">
              <a:rPr lang="en-AU" smtClean="0"/>
              <a:t>12/05/2023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578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1A89-F63E-4326-8447-62790AE16E95}" type="datetime1">
              <a:rPr lang="en-AU" smtClean="0"/>
              <a:t>12/05/2023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032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CFD6-F643-44E5-859C-0E191B5E0EEE}" type="datetime1">
              <a:rPr lang="en-AU" smtClean="0"/>
              <a:t>12/05/2023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99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C8CB-9AD9-4B3C-B950-E2F54A24C302}" type="datetime1">
              <a:rPr lang="en-AU" smtClean="0"/>
              <a:t>12/05/2023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A3A434-1F41-1F16-55FB-A879161B23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932"/>
            <a:ext cx="12192000" cy="542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9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F394-D153-4440-BEB6-59B31984CD14}" type="datetime1">
              <a:rPr lang="en-AU" smtClean="0"/>
              <a:t>12/05/2023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390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D21F-EB19-4D09-8403-9D6DA54F4DF4}" type="datetime1">
              <a:rPr lang="en-AU" smtClean="0"/>
              <a:t>12/05/2023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637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0C9E-6184-40DC-9D7E-1D62C0151326}" type="datetime1">
              <a:rPr lang="en-AU" smtClean="0"/>
              <a:t>12/05/2023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246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A35E6-5177-4FA6-819B-44B4417AF920}" type="datetime1">
              <a:rPr lang="en-AU" smtClean="0"/>
              <a:t>12/05/2023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5CF15-8346-4716-A1A9-A68BC61791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625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raham@omatel.co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7087"/>
            <a:ext cx="10515600" cy="694115"/>
          </a:xfrm>
        </p:spPr>
        <p:txBody>
          <a:bodyPr>
            <a:noAutofit/>
          </a:bodyPr>
          <a:lstStyle/>
          <a:p>
            <a:r>
              <a:rPr lang="en-US" sz="2000" b="1" dirty="0"/>
              <a:t>Omapere </a:t>
            </a:r>
            <a:r>
              <a:rPr lang="en-US" sz="2000" b="1" dirty="0" err="1"/>
              <a:t>Opononi</a:t>
            </a:r>
            <a:r>
              <a:rPr lang="en-US" sz="2000" b="1" dirty="0"/>
              <a:t> Water Liaison Group submission 51</a:t>
            </a:r>
            <a:br>
              <a:rPr lang="en-US" sz="2000" b="1" dirty="0"/>
            </a:br>
            <a:r>
              <a:rPr lang="en-US" sz="1400" b="1" dirty="0"/>
              <a:t>In response to : FNDC application number APP.002667.01.04 for the renewal of the consent for the </a:t>
            </a:r>
            <a:r>
              <a:rPr lang="en-US" sz="1400" b="1" dirty="0" err="1"/>
              <a:t>Opononi</a:t>
            </a:r>
            <a:r>
              <a:rPr lang="en-US" sz="1400" b="1" dirty="0"/>
              <a:t> Wastewater Treatment Plant</a:t>
            </a:r>
            <a:br>
              <a:rPr lang="en-US" sz="1400" b="1" dirty="0"/>
            </a:br>
            <a:r>
              <a:rPr lang="en-NZ" sz="1800" b="1" dirty="0"/>
              <a:t>NRC, </a:t>
            </a:r>
            <a:r>
              <a:rPr lang="en-NZ" sz="1800" b="1" dirty="0" err="1"/>
              <a:t>Rawene</a:t>
            </a:r>
            <a:r>
              <a:rPr lang="en-NZ" sz="1800" b="1" dirty="0"/>
              <a:t> Hall, 15-19 May 2023</a:t>
            </a:r>
            <a:endParaRPr lang="en-AU" sz="1800" b="1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59561" y="6438122"/>
            <a:ext cx="10515600" cy="419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1100" b="1" dirty="0"/>
              <a:t>Graham Tucker, </a:t>
            </a:r>
            <a:r>
              <a:rPr lang="en-NZ" sz="1100" b="1" dirty="0">
                <a:hlinkClick r:id="rId2"/>
              </a:rPr>
              <a:t>graham@omatel.com</a:t>
            </a:r>
            <a:endParaRPr lang="en-NZ" sz="1100" b="1" dirty="0"/>
          </a:p>
        </p:txBody>
      </p:sp>
    </p:spTree>
    <p:extLst>
      <p:ext uri="{BB962C8B-B14F-4D97-AF65-F5344CB8AC3E}">
        <p14:creationId xmlns:p14="http://schemas.microsoft.com/office/powerpoint/2010/main" val="221641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Scope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Focus is on </a:t>
            </a:r>
            <a:r>
              <a:rPr lang="en-US" sz="2400" dirty="0" err="1"/>
              <a:t>Opononi</a:t>
            </a:r>
            <a:r>
              <a:rPr lang="en-US" sz="2400" dirty="0"/>
              <a:t> WWTP and not specifically </a:t>
            </a:r>
            <a:r>
              <a:rPr lang="en-US" sz="2400" dirty="0" err="1"/>
              <a:t>Kohukohu</a:t>
            </a:r>
            <a:endParaRPr lang="en-US" sz="2400" dirty="0"/>
          </a:p>
          <a:p>
            <a:r>
              <a:rPr lang="en-US" sz="2400" dirty="0"/>
              <a:t>Whole of </a:t>
            </a:r>
            <a:r>
              <a:rPr lang="en-US" sz="2400" dirty="0" err="1"/>
              <a:t>harbour</a:t>
            </a:r>
            <a:r>
              <a:rPr lang="en-US" sz="2400" dirty="0"/>
              <a:t> scientific considerations</a:t>
            </a:r>
          </a:p>
          <a:p>
            <a:r>
              <a:rPr lang="en-US" sz="2400" dirty="0"/>
              <a:t>Evidence is based on involvement with </a:t>
            </a:r>
            <a:r>
              <a:rPr lang="en-US" sz="2400" dirty="0" err="1"/>
              <a:t>Opononi</a:t>
            </a:r>
            <a:r>
              <a:rPr lang="en-US" sz="2400" dirty="0"/>
              <a:t> Omapere Water Liaison Group</a:t>
            </a:r>
          </a:p>
          <a:p>
            <a:r>
              <a:rPr lang="en-US" sz="2400" dirty="0"/>
              <a:t>Cultural issues are covered by other submissions</a:t>
            </a:r>
          </a:p>
          <a:p>
            <a:r>
              <a:rPr lang="en-US" sz="2400" dirty="0"/>
              <a:t>Reference: submission 51</a:t>
            </a:r>
            <a:endParaRPr lang="en-US" sz="2000" dirty="0"/>
          </a:p>
          <a:p>
            <a:endParaRPr lang="en-NZ" dirty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509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Opononi</a:t>
            </a:r>
            <a:r>
              <a:rPr lang="en-US" sz="4000" dirty="0"/>
              <a:t> Omapere Water Liaison Group</a:t>
            </a:r>
            <a:br>
              <a:rPr lang="en-US" sz="4000" dirty="0"/>
            </a:br>
            <a:r>
              <a:rPr lang="en-US" sz="4000" dirty="0"/>
              <a:t>(OOWLG)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requirement of the environmental court ruling in 2009</a:t>
            </a:r>
          </a:p>
          <a:p>
            <a:r>
              <a:rPr lang="en-US" sz="2400" dirty="0"/>
              <a:t>Community group made up of volunteers representing the area &amp; hapu</a:t>
            </a:r>
          </a:p>
          <a:p>
            <a:r>
              <a:rPr lang="en-US" sz="2400" dirty="0"/>
              <a:t>Monthly plant performance metrics disclosed</a:t>
            </a:r>
          </a:p>
          <a:p>
            <a:r>
              <a:rPr lang="en-US" sz="2400" dirty="0"/>
              <a:t>Key issues like future developments, maintenance and failures of subsystems discussed</a:t>
            </a:r>
          </a:p>
          <a:p>
            <a:r>
              <a:rPr lang="en-US" sz="2400" dirty="0"/>
              <a:t>Founding member John </a:t>
            </a:r>
            <a:r>
              <a:rPr lang="en-US" sz="2400" dirty="0" err="1"/>
              <a:t>Klaricich</a:t>
            </a:r>
            <a:r>
              <a:rPr lang="en-US" sz="2400" dirty="0"/>
              <a:t> has been involved throughout term</a:t>
            </a:r>
          </a:p>
          <a:p>
            <a:r>
              <a:rPr lang="en-US" sz="2400" dirty="0"/>
              <a:t>Engagement was mostly productive with Monthly meetings</a:t>
            </a:r>
          </a:p>
          <a:p>
            <a:r>
              <a:rPr lang="en-US" sz="2400" dirty="0"/>
              <a:t>Why was this allowed to be shutdown in December 2019?</a:t>
            </a:r>
          </a:p>
          <a:p>
            <a:r>
              <a:rPr lang="en-US" sz="2400" dirty="0"/>
              <a:t>Next term should reinstate this group and involvement strengthened</a:t>
            </a:r>
            <a:endParaRPr lang="en-NZ" dirty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Performance and environmental study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/>
              <a:t>FNDC performance has been poor</a:t>
            </a:r>
          </a:p>
          <a:p>
            <a:pPr lvl="1"/>
            <a:r>
              <a:rPr lang="en-NZ" sz="2000" dirty="0" err="1"/>
              <a:t>Opononi</a:t>
            </a:r>
            <a:r>
              <a:rPr lang="en-NZ" sz="2000" dirty="0"/>
              <a:t> plant under abatement notice since 2016</a:t>
            </a:r>
          </a:p>
          <a:p>
            <a:pPr lvl="1"/>
            <a:r>
              <a:rPr lang="en-NZ" sz="2000" dirty="0" err="1"/>
              <a:t>e.coli</a:t>
            </a:r>
            <a:r>
              <a:rPr lang="en-NZ" sz="2000" dirty="0"/>
              <a:t>, nitrogen, BOD &amp; TSS have been exceeding the limits over the consent period</a:t>
            </a:r>
          </a:p>
          <a:p>
            <a:pPr lvl="1"/>
            <a:r>
              <a:rPr lang="en-NZ" sz="2000" dirty="0"/>
              <a:t>Maintenance of wetlands and desludging not frequent enough</a:t>
            </a:r>
          </a:p>
          <a:p>
            <a:pPr lvl="1"/>
            <a:r>
              <a:rPr lang="en-NZ" sz="2000" dirty="0"/>
              <a:t>Maintenance happened around the time of resource consent application</a:t>
            </a:r>
          </a:p>
          <a:p>
            <a:pPr lvl="1"/>
            <a:r>
              <a:rPr lang="en-NZ" sz="2000" dirty="0"/>
              <a:t>Next consent term should be no longer than three years until FNDC can prove themselves</a:t>
            </a:r>
          </a:p>
          <a:p>
            <a:r>
              <a:rPr lang="en-NZ" sz="2400" dirty="0"/>
              <a:t>Comprehensive environmental study of the </a:t>
            </a:r>
            <a:r>
              <a:rPr lang="en-NZ" sz="2400" dirty="0" err="1"/>
              <a:t>Hokianga</a:t>
            </a:r>
            <a:r>
              <a:rPr lang="en-NZ" sz="2400" dirty="0"/>
              <a:t> Harbour is necessary</a:t>
            </a:r>
          </a:p>
          <a:p>
            <a:pPr lvl="1"/>
            <a:r>
              <a:rPr lang="en-NZ" sz="2000" dirty="0"/>
              <a:t>A whole of harbour study is necessary to determine an effective solution &amp; prioritize resources</a:t>
            </a:r>
          </a:p>
          <a:p>
            <a:pPr lvl="1"/>
            <a:r>
              <a:rPr lang="en-NZ" sz="2000" dirty="0"/>
              <a:t>DNA source tracking of e. coli needs to be expanded</a:t>
            </a:r>
          </a:p>
          <a:p>
            <a:pPr lvl="1"/>
            <a:r>
              <a:rPr lang="en-NZ" sz="2000" dirty="0"/>
              <a:t>Limited testing done indicates agriculture is a larger problem than WWTP’s</a:t>
            </a:r>
            <a:endParaRPr lang="en-NZ" dirty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823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Affordability &amp; Interested Parties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16" y="1825625"/>
            <a:ext cx="11271380" cy="4351338"/>
          </a:xfrm>
        </p:spPr>
        <p:txBody>
          <a:bodyPr>
            <a:normAutofit/>
          </a:bodyPr>
          <a:lstStyle/>
          <a:p>
            <a:r>
              <a:rPr lang="en-NZ" sz="2400" dirty="0"/>
              <a:t>Affordability</a:t>
            </a:r>
          </a:p>
          <a:p>
            <a:pPr lvl="1"/>
            <a:r>
              <a:rPr lang="en-NZ" sz="2000" dirty="0"/>
              <a:t>FNDC is considering moving from a target rate to a district wide rate</a:t>
            </a:r>
          </a:p>
          <a:p>
            <a:pPr lvl="1"/>
            <a:r>
              <a:rPr lang="en-NZ" sz="2000" dirty="0"/>
              <a:t>Multi-generational are leaving the area. How do we sustain a community</a:t>
            </a:r>
          </a:p>
          <a:p>
            <a:pPr lvl="1"/>
            <a:r>
              <a:rPr lang="en-NZ" sz="2000" dirty="0"/>
              <a:t>Bed tax is a necessity, </a:t>
            </a:r>
            <a:r>
              <a:rPr lang="en-NZ" sz="2000" dirty="0" err="1"/>
              <a:t>eg</a:t>
            </a:r>
            <a:r>
              <a:rPr lang="en-NZ" sz="2000" dirty="0"/>
              <a:t> Air B&amp;B works with +500 governance bodies globally</a:t>
            </a:r>
          </a:p>
          <a:p>
            <a:r>
              <a:rPr lang="en-NZ" sz="2400" dirty="0"/>
              <a:t>Central Government Policy</a:t>
            </a:r>
          </a:p>
          <a:p>
            <a:pPr lvl="1"/>
            <a:r>
              <a:rPr lang="en-NZ" sz="2000" dirty="0"/>
              <a:t>Need to wait for election in October before any strategic decisions are made</a:t>
            </a:r>
          </a:p>
          <a:p>
            <a:pPr lvl="1"/>
            <a:r>
              <a:rPr lang="en-NZ" sz="2000" dirty="0"/>
              <a:t>Major parties have very different funding models and standards are not finalized</a:t>
            </a:r>
          </a:p>
          <a:p>
            <a:pPr lvl="1"/>
            <a:r>
              <a:rPr lang="en-NZ" sz="2000" dirty="0"/>
              <a:t>Who contributes: rate payer in area, ratepayer in district or tax payer</a:t>
            </a:r>
          </a:p>
          <a:p>
            <a:r>
              <a:rPr lang="en-NZ" sz="2400" dirty="0"/>
              <a:t>Interested parties</a:t>
            </a:r>
          </a:p>
          <a:p>
            <a:pPr lvl="1"/>
            <a:r>
              <a:rPr lang="en-NZ" sz="2000" dirty="0"/>
              <a:t>Environmental concerns should be relevant to all but who pays?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30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151"/>
            <a:ext cx="10515600" cy="1035050"/>
          </a:xfrm>
        </p:spPr>
        <p:txBody>
          <a:bodyPr>
            <a:normAutofit/>
          </a:bodyPr>
          <a:lstStyle/>
          <a:p>
            <a:r>
              <a:rPr lang="en-US" sz="4000" dirty="0"/>
              <a:t>CLG and Future developments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216" y="1383976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Land Based Disposal</a:t>
            </a:r>
          </a:p>
          <a:p>
            <a:pPr lvl="1"/>
            <a:r>
              <a:rPr lang="en-US" sz="2000" dirty="0"/>
              <a:t>Not suitable for all areas</a:t>
            </a:r>
          </a:p>
          <a:p>
            <a:pPr lvl="1"/>
            <a:r>
              <a:rPr lang="en-US" sz="2000" dirty="0"/>
              <a:t>Requires moderate gradient and absorbent soils</a:t>
            </a:r>
          </a:p>
          <a:p>
            <a:pPr lvl="1"/>
            <a:r>
              <a:rPr lang="en-US" sz="2000" dirty="0"/>
              <a:t>Land Based disposal maybe suitable for </a:t>
            </a:r>
            <a:r>
              <a:rPr lang="en-US" sz="2000" dirty="0" err="1"/>
              <a:t>Kaikohe</a:t>
            </a:r>
            <a:endParaRPr lang="en-US" sz="2000" dirty="0"/>
          </a:p>
          <a:p>
            <a:r>
              <a:rPr lang="en-US" sz="2400" dirty="0"/>
              <a:t>Other future enhancements &amp; considerations</a:t>
            </a:r>
          </a:p>
          <a:p>
            <a:pPr lvl="1"/>
            <a:r>
              <a:rPr lang="en-US" sz="2000" dirty="0"/>
              <a:t>Modern wetland design</a:t>
            </a:r>
          </a:p>
          <a:p>
            <a:pPr lvl="1"/>
            <a:r>
              <a:rPr lang="en-US" sz="2000" dirty="0"/>
              <a:t>UV treatment on outflow</a:t>
            </a:r>
          </a:p>
          <a:p>
            <a:pPr lvl="1"/>
            <a:r>
              <a:rPr lang="en-US" sz="2000" dirty="0"/>
              <a:t>Minimizing stormwater infiltration</a:t>
            </a:r>
          </a:p>
          <a:p>
            <a:pPr lvl="1"/>
            <a:r>
              <a:rPr lang="en-US" sz="2000" dirty="0"/>
              <a:t>Climate change – no provisions for </a:t>
            </a:r>
            <a:r>
              <a:rPr lang="en-US" sz="2000" dirty="0" err="1"/>
              <a:t>Opononi</a:t>
            </a:r>
            <a:r>
              <a:rPr lang="en-US" sz="2000" dirty="0"/>
              <a:t> plant near sea level</a:t>
            </a:r>
          </a:p>
          <a:p>
            <a:pPr lvl="1"/>
            <a:r>
              <a:rPr lang="en-US" sz="2000" dirty="0"/>
              <a:t>Properties &amp; incentives to encourage to have their own water supply and waste water processing</a:t>
            </a:r>
          </a:p>
          <a:p>
            <a:pPr lvl="1"/>
            <a:r>
              <a:rPr lang="en-US" sz="2000" dirty="0"/>
              <a:t>Electrocoagulation a possibility – needs to productized</a:t>
            </a:r>
            <a:endParaRPr lang="en-NZ" dirty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715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Call to Action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Pause until after the election in October 2023</a:t>
            </a:r>
          </a:p>
          <a:p>
            <a:r>
              <a:rPr lang="en-NZ" dirty="0"/>
              <a:t>Affordability: consider affected &amp; interested parties</a:t>
            </a:r>
          </a:p>
          <a:p>
            <a:r>
              <a:rPr lang="en-NZ" dirty="0"/>
              <a:t>More environmental studies are necessary to optimize outcomes</a:t>
            </a:r>
          </a:p>
          <a:p>
            <a:r>
              <a:rPr lang="en-NZ" dirty="0"/>
              <a:t>Next consent term no longer than three years based on performance</a:t>
            </a:r>
          </a:p>
          <a:p>
            <a:r>
              <a:rPr lang="en-NZ" dirty="0"/>
              <a:t>Community Liaison Group should be reinstated as part of the renewal</a:t>
            </a:r>
          </a:p>
          <a:p>
            <a:pPr lvl="1"/>
            <a:r>
              <a:rPr lang="en-NZ" dirty="0"/>
              <a:t>Powers enhanced</a:t>
            </a:r>
          </a:p>
          <a:p>
            <a:r>
              <a:rPr lang="en-NZ" dirty="0"/>
              <a:t>Maintenance processes need to be revised</a:t>
            </a:r>
          </a:p>
          <a:p>
            <a:pPr lvl="1"/>
            <a:endParaRPr lang="en-NZ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239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Backup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NZ" dirty="0"/>
          </a:p>
          <a:p>
            <a:pPr lvl="1"/>
            <a:endParaRPr lang="en-NZ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337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Overview &amp; Facts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Omapere &amp; Opononi</a:t>
            </a:r>
          </a:p>
          <a:p>
            <a:pPr lvl="1"/>
            <a:r>
              <a:rPr lang="en-NZ" dirty="0"/>
              <a:t>~420 permanent residents</a:t>
            </a:r>
          </a:p>
          <a:p>
            <a:pPr lvl="1"/>
            <a:r>
              <a:rPr lang="en-NZ" dirty="0"/>
              <a:t>1300+ people in summer</a:t>
            </a:r>
          </a:p>
          <a:p>
            <a:pPr lvl="1"/>
            <a:r>
              <a:rPr lang="en-NZ" dirty="0"/>
              <a:t>~460 households paying capital costs of wastewater infrastructure</a:t>
            </a:r>
          </a:p>
          <a:p>
            <a:pPr lvl="2"/>
            <a:r>
              <a:rPr lang="en-NZ" dirty="0"/>
              <a:t>Sewage operating &amp; capital availability rate = $847.54/property/year</a:t>
            </a:r>
          </a:p>
          <a:p>
            <a:pPr lvl="1"/>
            <a:r>
              <a:rPr lang="en-NZ" dirty="0"/>
              <a:t>~380 households paying capital costs of water supply infrastructure</a:t>
            </a:r>
          </a:p>
          <a:p>
            <a:pPr lvl="2"/>
            <a:r>
              <a:rPr lang="en-NZ" dirty="0"/>
              <a:t>Water capital availability = $667.81/property/year (not including usage)</a:t>
            </a:r>
          </a:p>
          <a:p>
            <a:pPr lvl="1"/>
            <a:r>
              <a:rPr lang="en-NZ" dirty="0"/>
              <a:t>Average rates in the area are ~$3500/annum</a:t>
            </a:r>
          </a:p>
          <a:p>
            <a:pPr lvl="1"/>
            <a:r>
              <a:rPr lang="en-NZ" dirty="0"/>
              <a:t>Median income 15 years &amp; older is ~$16000</a:t>
            </a:r>
          </a:p>
          <a:p>
            <a:pPr lvl="1"/>
            <a:r>
              <a:rPr lang="en-NZ" dirty="0"/>
              <a:t>Multi-generational families driven out of the area</a:t>
            </a:r>
          </a:p>
          <a:p>
            <a:pPr lvl="2"/>
            <a:r>
              <a:rPr lang="en-NZ" dirty="0"/>
              <a:t>Properties transition into Air B&amp;B’s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CF15-8346-4716-A1A9-A68BC61791E1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772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614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Omapere Opononi Water Liaison Group submission 51 In response to : FNDC application number APP.002667.01.04 for the renewal of the consent for the Opononi Wastewater Treatment Plant NRC, Rawene Hall, 15-19 May 2023</vt:lpstr>
      <vt:lpstr>Scope</vt:lpstr>
      <vt:lpstr>Opononi Omapere Water Liaison Group (OOWLG)</vt:lpstr>
      <vt:lpstr>Performance and environmental study</vt:lpstr>
      <vt:lpstr>Affordability &amp; Interested Parties</vt:lpstr>
      <vt:lpstr>CLG and Future developments</vt:lpstr>
      <vt:lpstr>Call to Action</vt:lpstr>
      <vt:lpstr>Backup</vt:lpstr>
      <vt:lpstr>Overview &amp; Facts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GT</dc:creator>
  <cp:lastModifiedBy>GT</cp:lastModifiedBy>
  <cp:revision>45</cp:revision>
  <cp:lastPrinted>2023-05-06T00:25:41Z</cp:lastPrinted>
  <dcterms:created xsi:type="dcterms:W3CDTF">2019-06-24T00:53:55Z</dcterms:created>
  <dcterms:modified xsi:type="dcterms:W3CDTF">2023-05-11T21:58:31Z</dcterms:modified>
</cp:coreProperties>
</file>